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77" r:id="rId3"/>
    <p:sldId id="256" r:id="rId4"/>
    <p:sldId id="257" r:id="rId5"/>
    <p:sldId id="260" r:id="rId6"/>
    <p:sldId id="261" r:id="rId7"/>
    <p:sldId id="264" r:id="rId8"/>
    <p:sldId id="265" r:id="rId9"/>
    <p:sldId id="258" r:id="rId10"/>
    <p:sldId id="263" r:id="rId11"/>
    <p:sldId id="266" r:id="rId12"/>
    <p:sldId id="267" r:id="rId13"/>
    <p:sldId id="268" r:id="rId14"/>
    <p:sldId id="262" r:id="rId15"/>
    <p:sldId id="272" r:id="rId16"/>
    <p:sldId id="274" r:id="rId17"/>
    <p:sldId id="275" r:id="rId18"/>
    <p:sldId id="271" r:id="rId19"/>
    <p:sldId id="269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FF7C80"/>
    <a:srgbClr val="C1272D"/>
    <a:srgbClr val="3B5E81"/>
    <a:srgbClr val="607405"/>
    <a:srgbClr val="F4ECEF"/>
    <a:srgbClr val="F3B343"/>
    <a:srgbClr val="F5EDF0"/>
    <a:srgbClr val="F4F3EE"/>
    <a:srgbClr val="263D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42" autoAdjust="0"/>
    <p:restoredTop sz="94660"/>
  </p:normalViewPr>
  <p:slideViewPr>
    <p:cSldViewPr snapToGrid="0">
      <p:cViewPr>
        <p:scale>
          <a:sx n="110" d="100"/>
          <a:sy n="110" d="100"/>
        </p:scale>
        <p:origin x="-996" y="-2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16312-C974-4A84-8545-D1598FA15527}" type="datetimeFigureOut">
              <a:rPr lang="zh-TW" altLang="en-US" smtClean="0"/>
              <a:t>2015/4/21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19FA3-2959-403C-9862-A8F6DE6305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3770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16312-C974-4A84-8545-D1598FA15527}" type="datetimeFigureOut">
              <a:rPr lang="zh-TW" altLang="en-US" smtClean="0"/>
              <a:t>2015/4/21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19FA3-2959-403C-9862-A8F6DE6305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387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16312-C974-4A84-8545-D1598FA15527}" type="datetimeFigureOut">
              <a:rPr lang="zh-TW" altLang="en-US" smtClean="0"/>
              <a:t>2015/4/21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19FA3-2959-403C-9862-A8F6DE6305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7101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16312-C974-4A84-8545-D1598FA15527}" type="datetimeFigureOut">
              <a:rPr lang="zh-TW" altLang="en-US" smtClean="0"/>
              <a:t>2015/4/21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19FA3-2959-403C-9862-A8F6DE6305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8915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16312-C974-4A84-8545-D1598FA15527}" type="datetimeFigureOut">
              <a:rPr lang="zh-TW" altLang="en-US" smtClean="0"/>
              <a:t>2015/4/21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19FA3-2959-403C-9862-A8F6DE6305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5639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16312-C974-4A84-8545-D1598FA15527}" type="datetimeFigureOut">
              <a:rPr lang="zh-TW" altLang="en-US" smtClean="0"/>
              <a:t>2015/4/21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19FA3-2959-403C-9862-A8F6DE6305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7553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16312-C974-4A84-8545-D1598FA15527}" type="datetimeFigureOut">
              <a:rPr lang="zh-TW" altLang="en-US" smtClean="0"/>
              <a:t>2015/4/21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19FA3-2959-403C-9862-A8F6DE6305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7801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16312-C974-4A84-8545-D1598FA15527}" type="datetimeFigureOut">
              <a:rPr lang="zh-TW" altLang="en-US" smtClean="0"/>
              <a:t>2015/4/21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19FA3-2959-403C-9862-A8F6DE6305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6667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16312-C974-4A84-8545-D1598FA15527}" type="datetimeFigureOut">
              <a:rPr lang="zh-TW" altLang="en-US" smtClean="0"/>
              <a:t>2015/4/21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19FA3-2959-403C-9862-A8F6DE6305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8540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16312-C974-4A84-8545-D1598FA15527}" type="datetimeFigureOut">
              <a:rPr lang="zh-TW" altLang="en-US" smtClean="0"/>
              <a:t>2015/4/21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19FA3-2959-403C-9862-A8F6DE6305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6318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16312-C974-4A84-8545-D1598FA15527}" type="datetimeFigureOut">
              <a:rPr lang="zh-TW" altLang="en-US" smtClean="0"/>
              <a:t>2015/4/21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19FA3-2959-403C-9862-A8F6DE6305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0863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316312-C974-4A84-8545-D1598FA15527}" type="datetimeFigureOut">
              <a:rPr lang="zh-TW" altLang="en-US" smtClean="0"/>
              <a:t>2015/4/21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19FA3-2959-403C-9862-A8F6DE6305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153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784a02f1d8c2b2c7ecce6bdcdaf703b1091e9654.googledrive.com/host/0B_Du824fG9whUUE3UnhsX2JQRmc/app_animation/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824923" y="1732546"/>
            <a:ext cx="792200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7200" b="1" dirty="0" smtClean="0">
                <a:solidFill>
                  <a:srgbClr val="660066"/>
                </a:solidFill>
              </a:rPr>
              <a:t>王郁淳</a:t>
            </a:r>
            <a:endParaRPr lang="en-US" altLang="zh-TW" sz="7200" b="1" dirty="0" smtClean="0">
              <a:solidFill>
                <a:srgbClr val="660066"/>
              </a:solidFill>
            </a:endParaRPr>
          </a:p>
          <a:p>
            <a:pPr algn="ctr"/>
            <a:endParaRPr lang="en-US" altLang="zh-TW" sz="4000" dirty="0" smtClean="0">
              <a:solidFill>
                <a:srgbClr val="660066"/>
              </a:solidFill>
            </a:endParaRPr>
          </a:p>
          <a:p>
            <a:pPr algn="ctr"/>
            <a:r>
              <a:rPr lang="en-US" altLang="zh-TW" sz="4800" b="1" dirty="0" smtClean="0">
                <a:solidFill>
                  <a:srgbClr val="660066"/>
                </a:solidFill>
              </a:rPr>
              <a:t>Native APP </a:t>
            </a:r>
          </a:p>
          <a:p>
            <a:pPr algn="ctr"/>
            <a:r>
              <a:rPr lang="zh-TW" altLang="en-US" sz="4800" b="1" dirty="0" smtClean="0">
                <a:solidFill>
                  <a:srgbClr val="660066"/>
                </a:solidFill>
              </a:rPr>
              <a:t>作品整理</a:t>
            </a:r>
            <a:endParaRPr lang="en-US" altLang="zh-TW" sz="4800" b="1" dirty="0" smtClean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60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76" y="968992"/>
            <a:ext cx="2998241" cy="479718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323" y="968991"/>
            <a:ext cx="2998241" cy="479718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157" y="968991"/>
            <a:ext cx="2998241" cy="479718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8" name="矩形 7"/>
          <p:cNvSpPr/>
          <p:nvPr/>
        </p:nvSpPr>
        <p:spPr>
          <a:xfrm>
            <a:off x="0" y="1"/>
            <a:ext cx="1688483" cy="210151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 smtClean="0">
                <a:latin typeface="+mn-ea"/>
              </a:rPr>
              <a:t>行動勘災</a:t>
            </a:r>
            <a:endParaRPr lang="en-US" altLang="zh-TW" sz="4000" dirty="0" smtClean="0">
              <a:latin typeface="+mn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41" y="2411822"/>
            <a:ext cx="1220755" cy="122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86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68848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 smtClean="0">
                <a:solidFill>
                  <a:srgbClr val="263D54"/>
                </a:solidFill>
                <a:latin typeface="+mn-ea"/>
              </a:rPr>
              <a:t>　　　</a:t>
            </a:r>
            <a:endParaRPr lang="en-US" altLang="zh-TW" sz="4000" dirty="0" smtClean="0">
              <a:solidFill>
                <a:srgbClr val="263D54"/>
              </a:solidFill>
              <a:latin typeface="+mn-ea"/>
            </a:endParaRPr>
          </a:p>
          <a:p>
            <a:pPr algn="ctr"/>
            <a:endParaRPr lang="en-US" altLang="zh-TW" sz="4000" dirty="0">
              <a:solidFill>
                <a:srgbClr val="263D54"/>
              </a:solidFill>
              <a:latin typeface="+mn-ea"/>
            </a:endParaRPr>
          </a:p>
          <a:p>
            <a:pPr algn="ctr"/>
            <a:endParaRPr lang="en-US" altLang="zh-TW" sz="4000" dirty="0" smtClean="0">
              <a:solidFill>
                <a:srgbClr val="263D54"/>
              </a:solidFill>
              <a:latin typeface="+mn-ea"/>
            </a:endParaRPr>
          </a:p>
          <a:p>
            <a:pPr algn="ctr"/>
            <a:endParaRPr lang="en-US" altLang="zh-TW" sz="4000" dirty="0">
              <a:solidFill>
                <a:srgbClr val="263D54"/>
              </a:solidFill>
              <a:latin typeface="+mn-ea"/>
            </a:endParaRPr>
          </a:p>
          <a:p>
            <a:pPr algn="ctr"/>
            <a:endParaRPr lang="en-US" altLang="zh-TW" sz="4000" dirty="0" smtClean="0">
              <a:solidFill>
                <a:srgbClr val="263D54"/>
              </a:solidFill>
              <a:latin typeface="+mn-ea"/>
            </a:endParaRPr>
          </a:p>
          <a:p>
            <a:pPr algn="ctr"/>
            <a:r>
              <a:rPr lang="zh-TW" altLang="en-US" sz="4000" b="1" dirty="0" smtClean="0">
                <a:solidFill>
                  <a:srgbClr val="3B5E81"/>
                </a:solidFill>
                <a:latin typeface="+mn-ea"/>
              </a:rPr>
              <a:t>測量畫面</a:t>
            </a:r>
            <a:endParaRPr lang="en-US" altLang="zh-TW" sz="4000" b="1" dirty="0" smtClean="0">
              <a:solidFill>
                <a:srgbClr val="3B5E81"/>
              </a:solidFill>
              <a:latin typeface="+mn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981" y="525379"/>
            <a:ext cx="9291587" cy="58072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" name="矩形 3"/>
          <p:cNvSpPr/>
          <p:nvPr/>
        </p:nvSpPr>
        <p:spPr>
          <a:xfrm>
            <a:off x="0" y="1"/>
            <a:ext cx="1688483" cy="210151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 smtClean="0">
                <a:latin typeface="+mn-ea"/>
              </a:rPr>
              <a:t>行動勘災</a:t>
            </a:r>
            <a:endParaRPr lang="en-US" altLang="zh-TW" sz="4000" dirty="0" smtClean="0">
              <a:latin typeface="+mn-ea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41" y="2411822"/>
            <a:ext cx="1220755" cy="122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4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68848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 smtClean="0">
                <a:solidFill>
                  <a:srgbClr val="263D54"/>
                </a:solidFill>
                <a:latin typeface="+mn-ea"/>
              </a:rPr>
              <a:t>　　　</a:t>
            </a:r>
            <a:endParaRPr lang="en-US" altLang="zh-TW" sz="4000" dirty="0" smtClean="0">
              <a:solidFill>
                <a:srgbClr val="263D54"/>
              </a:solidFill>
              <a:latin typeface="+mn-ea"/>
            </a:endParaRPr>
          </a:p>
          <a:p>
            <a:pPr algn="ctr"/>
            <a:endParaRPr lang="en-US" altLang="zh-TW" sz="4000" dirty="0">
              <a:solidFill>
                <a:srgbClr val="263D54"/>
              </a:solidFill>
              <a:latin typeface="+mn-ea"/>
            </a:endParaRPr>
          </a:p>
          <a:p>
            <a:pPr algn="ctr"/>
            <a:endParaRPr lang="en-US" altLang="zh-TW" sz="4000" dirty="0" smtClean="0">
              <a:solidFill>
                <a:srgbClr val="263D54"/>
              </a:solidFill>
              <a:latin typeface="+mn-ea"/>
            </a:endParaRPr>
          </a:p>
          <a:p>
            <a:pPr algn="ctr"/>
            <a:endParaRPr lang="en-US" altLang="zh-TW" sz="4000" dirty="0">
              <a:solidFill>
                <a:srgbClr val="263D54"/>
              </a:solidFill>
              <a:latin typeface="+mn-ea"/>
            </a:endParaRPr>
          </a:p>
          <a:p>
            <a:pPr algn="ctr"/>
            <a:endParaRPr lang="en-US" altLang="zh-TW" sz="4000" dirty="0" smtClean="0">
              <a:solidFill>
                <a:srgbClr val="263D54"/>
              </a:solidFill>
              <a:latin typeface="+mn-ea"/>
            </a:endParaRPr>
          </a:p>
          <a:p>
            <a:pPr algn="ctr"/>
            <a:r>
              <a:rPr lang="zh-TW" altLang="en-US" sz="4000" b="1" dirty="0" smtClean="0">
                <a:solidFill>
                  <a:srgbClr val="263D54"/>
                </a:solidFill>
                <a:latin typeface="+mn-ea"/>
              </a:rPr>
              <a:t>測量畫面</a:t>
            </a:r>
            <a:endParaRPr lang="en-US" altLang="zh-TW" sz="4000" b="1" dirty="0" smtClean="0">
              <a:solidFill>
                <a:srgbClr val="263D54"/>
              </a:solidFill>
              <a:latin typeface="+mn-ea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204" y="1668379"/>
            <a:ext cx="5812054" cy="36325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073" y="208546"/>
            <a:ext cx="4015540" cy="642486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0" y="1"/>
            <a:ext cx="1688483" cy="210151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 smtClean="0">
                <a:latin typeface="+mn-ea"/>
              </a:rPr>
              <a:t>行動勘災</a:t>
            </a:r>
            <a:endParaRPr lang="en-US" altLang="zh-TW" sz="4000" dirty="0" smtClean="0">
              <a:latin typeface="+mn-ea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41" y="2411822"/>
            <a:ext cx="1220755" cy="122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69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011" y="1006430"/>
            <a:ext cx="2951414" cy="524695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850" y="996286"/>
            <a:ext cx="4233170" cy="586171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04138" y="572477"/>
            <a:ext cx="2608190" cy="56809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 smtClean="0">
                <a:latin typeface="+mn-ea"/>
              </a:rPr>
              <a:t>記帳</a:t>
            </a:r>
            <a:r>
              <a:rPr lang="en-US" altLang="zh-TW" sz="4000" dirty="0" smtClean="0">
                <a:latin typeface="+mn-ea"/>
              </a:rPr>
              <a:t>APP</a:t>
            </a:r>
          </a:p>
          <a:p>
            <a:pPr algn="ctr"/>
            <a:endParaRPr lang="en-US" altLang="zh-TW" sz="4000" dirty="0" smtClean="0">
              <a:latin typeface="+mn-ea"/>
            </a:endParaRPr>
          </a:p>
          <a:p>
            <a:pPr algn="ctr"/>
            <a:r>
              <a:rPr lang="zh-TW" altLang="en-US" sz="2400" dirty="0" smtClean="0">
                <a:latin typeface="+mn-ea"/>
              </a:rPr>
              <a:t>企業內部用</a:t>
            </a:r>
            <a:endParaRPr lang="en-US" altLang="zh-TW" sz="2400" dirty="0" smtClean="0">
              <a:latin typeface="+mn-ea"/>
            </a:endParaRPr>
          </a:p>
          <a:p>
            <a:pPr algn="ctr"/>
            <a:endParaRPr lang="en-US" altLang="zh-TW" sz="2400" dirty="0" smtClean="0">
              <a:latin typeface="+mn-ea"/>
            </a:endParaRPr>
          </a:p>
          <a:p>
            <a:pPr algn="ctr"/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改版</a:t>
            </a: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demo</a:t>
            </a:r>
          </a:p>
          <a:p>
            <a:pPr algn="ctr"/>
            <a:endParaRPr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/>
            <a:endParaRPr lang="en-US" altLang="zh-TW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605552" y="54518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/>
              <a:t>原版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7556922" y="545181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rgbClr val="C00000"/>
                </a:solidFill>
              </a:rPr>
              <a:t>我的改版設計</a:t>
            </a:r>
            <a:endParaRPr lang="zh-TW" alt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3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4394578"/>
            <a:ext cx="3401135" cy="2463422"/>
          </a:xfrm>
          <a:prstGeom prst="rect">
            <a:avLst/>
          </a:prstGeom>
          <a:solidFill>
            <a:srgbClr val="F4F3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263D54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53" y="556145"/>
            <a:ext cx="2461146" cy="369171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71" y="556145"/>
            <a:ext cx="2461146" cy="369171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439" y="556144"/>
            <a:ext cx="2461146" cy="369171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707" y="556143"/>
            <a:ext cx="2461146" cy="369171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439" y="4394578"/>
            <a:ext cx="2461146" cy="369171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01" y="4958237"/>
            <a:ext cx="1173706" cy="1173706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690937" y="4944925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rgbClr val="C00000"/>
                </a:solidFill>
              </a:rPr>
              <a:t>國土測繪</a:t>
            </a:r>
            <a:endParaRPr lang="en-US" altLang="zh-TW" sz="2400" dirty="0" smtClean="0">
              <a:solidFill>
                <a:srgbClr val="C00000"/>
              </a:solidFill>
            </a:endParaRPr>
          </a:p>
          <a:p>
            <a:r>
              <a:rPr lang="zh-TW" altLang="en-US" sz="2400" dirty="0" smtClean="0">
                <a:solidFill>
                  <a:srgbClr val="C00000"/>
                </a:solidFill>
              </a:rPr>
              <a:t>圖資申購</a:t>
            </a:r>
            <a:endParaRPr lang="en-US" altLang="zh-TW" sz="2400" dirty="0" smtClean="0">
              <a:solidFill>
                <a:srgbClr val="C00000"/>
              </a:solidFill>
            </a:endParaRPr>
          </a:p>
          <a:p>
            <a:r>
              <a:rPr lang="en-US" altLang="zh-TW" sz="2400" dirty="0" smtClean="0">
                <a:solidFill>
                  <a:srgbClr val="C00000"/>
                </a:solidFill>
              </a:rPr>
              <a:t>APP</a:t>
            </a:r>
          </a:p>
        </p:txBody>
      </p:sp>
      <p:sp>
        <p:nvSpPr>
          <p:cNvPr id="12" name="向右箭號 11"/>
          <p:cNvSpPr/>
          <p:nvPr/>
        </p:nvSpPr>
        <p:spPr>
          <a:xfrm>
            <a:off x="3510320" y="2825085"/>
            <a:ext cx="450377" cy="398061"/>
          </a:xfrm>
          <a:prstGeom prst="rightArrow">
            <a:avLst/>
          </a:prstGeom>
          <a:solidFill>
            <a:schemeClr val="accent4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右箭號 12"/>
          <p:cNvSpPr/>
          <p:nvPr/>
        </p:nvSpPr>
        <p:spPr>
          <a:xfrm>
            <a:off x="6396250" y="2825085"/>
            <a:ext cx="450377" cy="398061"/>
          </a:xfrm>
          <a:prstGeom prst="rightArrow">
            <a:avLst/>
          </a:prstGeom>
          <a:solidFill>
            <a:schemeClr val="accent4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右箭號 13"/>
          <p:cNvSpPr/>
          <p:nvPr/>
        </p:nvSpPr>
        <p:spPr>
          <a:xfrm>
            <a:off x="8949517" y="2825085"/>
            <a:ext cx="450377" cy="398061"/>
          </a:xfrm>
          <a:prstGeom prst="rightArrow">
            <a:avLst/>
          </a:prstGeom>
          <a:solidFill>
            <a:schemeClr val="accent4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右箭號 14"/>
          <p:cNvSpPr/>
          <p:nvPr/>
        </p:nvSpPr>
        <p:spPr>
          <a:xfrm rot="4402881">
            <a:off x="5155752" y="3927771"/>
            <a:ext cx="1674707" cy="354726"/>
          </a:xfrm>
          <a:prstGeom prst="rightArrow">
            <a:avLst/>
          </a:prstGeom>
          <a:solidFill>
            <a:schemeClr val="accent4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039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938" y="259306"/>
            <a:ext cx="3729933" cy="621655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085" y="259306"/>
            <a:ext cx="3729933" cy="6216555"/>
          </a:xfrm>
          <a:prstGeom prst="rect">
            <a:avLst/>
          </a:prstGeom>
        </p:spPr>
      </p:pic>
      <p:pic>
        <p:nvPicPr>
          <p:cNvPr id="7" name="Picture 3" descr="D:\其他工作_2\BabyCare\裁圖\drawable-hdpi\ic_record_milking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79534" y="4934946"/>
            <a:ext cx="365949" cy="365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6" descr="D:\其他工作_2\BabyCare\裁圖\drawable-hdpi\ic_record_sleep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89041" y="5372130"/>
            <a:ext cx="365949" cy="365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" descr="D:\其他工作_2\BabyCare\裁圖\drawable-hdpi\ic_record_bottlefeeding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087504" y="4485648"/>
            <a:ext cx="365949" cy="365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 descr="D:\其他工作_2\BabyCare\裁圖\drawable-hdpi\ic_record_poo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089040" y="4032910"/>
            <a:ext cx="365949" cy="365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文字方塊 11"/>
          <p:cNvSpPr txBox="1"/>
          <p:nvPr/>
        </p:nvSpPr>
        <p:spPr>
          <a:xfrm>
            <a:off x="4462959" y="4422274"/>
            <a:ext cx="253146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indent="0"/>
            <a:r>
              <a:rPr kumimoji="0" lang="en-US" altLang="zh-TW" sz="1400" dirty="0" smtClean="0">
                <a:solidFill>
                  <a:schemeClr val="accent2">
                    <a:lumMod val="50000"/>
                  </a:schemeClr>
                </a:solidFill>
              </a:rPr>
              <a:t>15:00</a:t>
            </a:r>
            <a:r>
              <a:rPr kumimoji="0" lang="zh-TW" altLang="en-US" sz="14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kumimoji="0" lang="en-US" altLang="zh-TW" sz="1400" dirty="0" smtClean="0">
                <a:solidFill>
                  <a:schemeClr val="accent2">
                    <a:lumMod val="50000"/>
                  </a:schemeClr>
                </a:solidFill>
              </a:rPr>
              <a:t>-15:53 , </a:t>
            </a:r>
            <a:r>
              <a:rPr kumimoji="0" lang="zh-TW" altLang="en-US" sz="1400" dirty="0" smtClean="0">
                <a:solidFill>
                  <a:schemeClr val="accent2">
                    <a:lumMod val="50000"/>
                  </a:schemeClr>
                </a:solidFill>
              </a:rPr>
              <a:t>配方</a:t>
            </a:r>
            <a:r>
              <a:rPr kumimoji="0" lang="zh-TW" altLang="en-US" sz="1400" dirty="0">
                <a:solidFill>
                  <a:schemeClr val="accent2">
                    <a:lumMod val="50000"/>
                  </a:schemeClr>
                </a:solidFill>
              </a:rPr>
              <a:t>奶 </a:t>
            </a:r>
            <a:r>
              <a:rPr kumimoji="0" lang="en-US" altLang="zh-TW" sz="1400" dirty="0">
                <a:solidFill>
                  <a:schemeClr val="accent2">
                    <a:lumMod val="50000"/>
                  </a:schemeClr>
                </a:solidFill>
              </a:rPr>
              <a:t>(150ml)</a:t>
            </a:r>
          </a:p>
          <a:p>
            <a:r>
              <a:rPr lang="zh-TW" altLang="en-US" sz="1100" dirty="0" smtClean="0">
                <a:solidFill>
                  <a:schemeClr val="accent2">
                    <a:lumMod val="75000"/>
                  </a:schemeClr>
                </a:solidFill>
              </a:rPr>
              <a:t>持續時間 </a:t>
            </a:r>
            <a:r>
              <a:rPr lang="en-US" altLang="zh-TW" sz="1100" dirty="0" smtClean="0">
                <a:solidFill>
                  <a:schemeClr val="accent2">
                    <a:lumMod val="75000"/>
                  </a:schemeClr>
                </a:solidFill>
              </a:rPr>
              <a:t>00:53</a:t>
            </a:r>
            <a:r>
              <a:rPr lang="zh-TW" altLang="en-US" sz="11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TW" sz="1100" dirty="0" smtClean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zh-TW" altLang="en-US" sz="1100" dirty="0" smtClean="0">
                <a:solidFill>
                  <a:schemeClr val="accent2">
                    <a:lumMod val="75000"/>
                  </a:schemeClr>
                </a:solidFill>
              </a:rPr>
              <a:t>剩下</a:t>
            </a:r>
            <a:r>
              <a:rPr lang="en-US" altLang="zh-TW" sz="1100" dirty="0" smtClean="0">
                <a:solidFill>
                  <a:schemeClr val="accent2">
                    <a:lumMod val="75000"/>
                  </a:schemeClr>
                </a:solidFill>
              </a:rPr>
              <a:t>15ml</a:t>
            </a:r>
            <a:r>
              <a:rPr lang="zh-TW" altLang="en-US" sz="1100" dirty="0" smtClean="0">
                <a:solidFill>
                  <a:schemeClr val="accent2">
                    <a:lumMod val="75000"/>
                  </a:schemeClr>
                </a:solidFill>
              </a:rPr>
              <a:t>沒吃完</a:t>
            </a:r>
            <a:endParaRPr lang="zh-TW" alt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448505" y="5308533"/>
            <a:ext cx="118814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indent="0"/>
            <a:r>
              <a:rPr lang="en-US" altLang="zh-TW" sz="1400" dirty="0" smtClean="0">
                <a:solidFill>
                  <a:schemeClr val="accent2">
                    <a:lumMod val="50000"/>
                  </a:schemeClr>
                </a:solidFill>
              </a:rPr>
              <a:t>12</a:t>
            </a:r>
            <a:r>
              <a:rPr kumimoji="0" lang="en-US" altLang="zh-TW" sz="1400" dirty="0" smtClean="0">
                <a:solidFill>
                  <a:schemeClr val="accent2">
                    <a:lumMod val="50000"/>
                  </a:schemeClr>
                </a:solidFill>
              </a:rPr>
              <a:t>:23</a:t>
            </a:r>
            <a:r>
              <a:rPr kumimoji="0" lang="zh-TW" altLang="en-US" sz="14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kumimoji="0" lang="en-US" altLang="zh-TW" sz="1400" dirty="0" smtClean="0">
                <a:solidFill>
                  <a:schemeClr val="accent2">
                    <a:lumMod val="50000"/>
                  </a:schemeClr>
                </a:solidFill>
              </a:rPr>
              <a:t>-</a:t>
            </a:r>
            <a:r>
              <a:rPr lang="en-US" altLang="zh-TW" sz="1400" dirty="0" smtClean="0">
                <a:solidFill>
                  <a:schemeClr val="accent2">
                    <a:lumMod val="50000"/>
                  </a:schemeClr>
                </a:solidFill>
              </a:rPr>
              <a:t>14</a:t>
            </a:r>
            <a:r>
              <a:rPr kumimoji="0" lang="en-US" altLang="zh-TW" sz="1400" dirty="0" smtClean="0">
                <a:solidFill>
                  <a:schemeClr val="accent2">
                    <a:lumMod val="50000"/>
                  </a:schemeClr>
                </a:solidFill>
              </a:rPr>
              <a:t>:43</a:t>
            </a:r>
            <a:br>
              <a:rPr kumimoji="0" lang="en-US" altLang="zh-TW" sz="1400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kumimoji="0" lang="zh-TW" altLang="en-US" sz="1100" dirty="0" smtClean="0">
                <a:solidFill>
                  <a:schemeClr val="accent2">
                    <a:lumMod val="75000"/>
                  </a:schemeClr>
                </a:solidFill>
              </a:rPr>
              <a:t>持續時間 </a:t>
            </a:r>
            <a:r>
              <a:rPr lang="en-US" altLang="zh-TW" sz="1100" dirty="0" smtClean="0">
                <a:solidFill>
                  <a:schemeClr val="accent2">
                    <a:lumMod val="75000"/>
                  </a:schemeClr>
                </a:solidFill>
              </a:rPr>
              <a:t>02</a:t>
            </a:r>
            <a:r>
              <a:rPr kumimoji="0" lang="en-US" altLang="zh-TW" sz="1100" dirty="0" smtClean="0">
                <a:solidFill>
                  <a:schemeClr val="accent2">
                    <a:lumMod val="75000"/>
                  </a:schemeClr>
                </a:solidFill>
              </a:rPr>
              <a:t>:20</a:t>
            </a:r>
            <a:endParaRPr kumimoji="0" lang="en-US" altLang="zh-TW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462959" y="4076748"/>
            <a:ext cx="1761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87" defTabSz="119320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400" dirty="0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16</a:t>
            </a:r>
            <a:r>
              <a:rPr kumimoji="0" lang="en-US" altLang="zh-TW" sz="1400" dirty="0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:30 </a:t>
            </a:r>
            <a:r>
              <a:rPr kumimoji="0" lang="en-US" altLang="zh-TW" sz="1400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, </a:t>
            </a:r>
            <a:r>
              <a:rPr kumimoji="0" lang="zh-TW" altLang="en-US" sz="1400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尿尿 </a:t>
            </a:r>
            <a:r>
              <a:rPr kumimoji="0" lang="en-US" altLang="zh-TW" sz="1400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+</a:t>
            </a:r>
            <a:r>
              <a:rPr kumimoji="0" lang="zh-TW" altLang="en-US" sz="1400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 便便 </a:t>
            </a:r>
            <a:endParaRPr kumimoji="0" lang="en-US" altLang="zh-TW" sz="1400" dirty="0">
              <a:solidFill>
                <a:schemeClr val="accent2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037" y="1869364"/>
            <a:ext cx="388961" cy="388961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250" y="1896817"/>
            <a:ext cx="388961" cy="388961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470" y="1896817"/>
            <a:ext cx="388961" cy="388961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648" y="1912719"/>
            <a:ext cx="388961" cy="388961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157" y="1912718"/>
            <a:ext cx="388961" cy="388961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505" y="1865096"/>
            <a:ext cx="388961" cy="388961"/>
          </a:xfrm>
          <a:prstGeom prst="rect">
            <a:avLst/>
          </a:prstGeom>
        </p:spPr>
      </p:pic>
      <p:sp>
        <p:nvSpPr>
          <p:cNvPr id="30" name="文字方塊 29"/>
          <p:cNvSpPr txBox="1"/>
          <p:nvPr/>
        </p:nvSpPr>
        <p:spPr>
          <a:xfrm>
            <a:off x="4457261" y="4956121"/>
            <a:ext cx="18934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indent="0"/>
            <a:r>
              <a:rPr lang="en-US" altLang="zh-TW" sz="1400" dirty="0" smtClean="0">
                <a:solidFill>
                  <a:schemeClr val="accent2">
                    <a:lumMod val="50000"/>
                  </a:schemeClr>
                </a:solidFill>
              </a:rPr>
              <a:t>13</a:t>
            </a:r>
            <a:r>
              <a:rPr kumimoji="0" lang="en-US" altLang="zh-TW" sz="1400" dirty="0" smtClean="0">
                <a:solidFill>
                  <a:schemeClr val="accent2">
                    <a:lumMod val="50000"/>
                  </a:schemeClr>
                </a:solidFill>
              </a:rPr>
              <a:t>:12</a:t>
            </a:r>
            <a:r>
              <a:rPr kumimoji="0" lang="zh-TW" altLang="en-US" sz="14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kumimoji="0" lang="en-US" altLang="zh-TW" sz="1400" dirty="0" smtClean="0">
                <a:solidFill>
                  <a:schemeClr val="accent2">
                    <a:lumMod val="50000"/>
                  </a:schemeClr>
                </a:solidFill>
              </a:rPr>
              <a:t>-13:43 </a:t>
            </a:r>
            <a:r>
              <a:rPr kumimoji="0" lang="zh-TW" altLang="en-US" sz="14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kumimoji="0" lang="en-US" altLang="zh-TW" sz="1400" dirty="0" smtClean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en-US" altLang="zh-TW" sz="1400" dirty="0" smtClean="0">
                <a:solidFill>
                  <a:schemeClr val="accent2">
                    <a:lumMod val="50000"/>
                  </a:schemeClr>
                </a:solidFill>
              </a:rPr>
              <a:t>35</a:t>
            </a:r>
            <a:r>
              <a:rPr kumimoji="0" lang="en-US" altLang="zh-TW" sz="1400" dirty="0" smtClean="0">
                <a:solidFill>
                  <a:schemeClr val="accent2">
                    <a:lumMod val="50000"/>
                  </a:schemeClr>
                </a:solidFill>
              </a:rPr>
              <a:t>0ml)</a:t>
            </a:r>
            <a:endParaRPr kumimoji="0" lang="en-US" altLang="zh-TW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504" y="3580622"/>
            <a:ext cx="364133" cy="364133"/>
          </a:xfrm>
          <a:prstGeom prst="rect">
            <a:avLst/>
          </a:prstGeom>
        </p:spPr>
      </p:pic>
      <p:sp>
        <p:nvSpPr>
          <p:cNvPr id="32" name="文字方塊 31"/>
          <p:cNvSpPr txBox="1"/>
          <p:nvPr/>
        </p:nvSpPr>
        <p:spPr>
          <a:xfrm>
            <a:off x="4472484" y="3526924"/>
            <a:ext cx="174759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indent="0"/>
            <a:r>
              <a:rPr kumimoji="0" lang="en-US" altLang="zh-TW" sz="1400" dirty="0" smtClean="0">
                <a:solidFill>
                  <a:schemeClr val="accent2">
                    <a:lumMod val="50000"/>
                  </a:schemeClr>
                </a:solidFill>
              </a:rPr>
              <a:t>17:12</a:t>
            </a:r>
            <a:r>
              <a:rPr kumimoji="0" lang="zh-TW" altLang="en-US" sz="1400" dirty="0" smtClean="0">
                <a:solidFill>
                  <a:schemeClr val="accent2">
                    <a:lumMod val="50000"/>
                  </a:schemeClr>
                </a:solidFill>
              </a:rPr>
              <a:t> 開始</a:t>
            </a:r>
            <a:r>
              <a:rPr kumimoji="0" lang="en-US" altLang="zh-TW" sz="1400" dirty="0" smtClean="0">
                <a:solidFill>
                  <a:schemeClr val="accent2">
                    <a:lumMod val="50000"/>
                  </a:schemeClr>
                </a:solidFill>
              </a:rPr>
              <a:t> (</a:t>
            </a:r>
            <a:r>
              <a:rPr kumimoji="0" lang="zh-TW" altLang="en-US" sz="1400" dirty="0" smtClean="0">
                <a:solidFill>
                  <a:schemeClr val="accent2">
                    <a:lumMod val="50000"/>
                  </a:schemeClr>
                </a:solidFill>
              </a:rPr>
              <a:t>蘋果泥</a:t>
            </a:r>
            <a:r>
              <a:rPr kumimoji="0" lang="en-US" altLang="zh-TW" sz="1400" dirty="0" smtClean="0">
                <a:solidFill>
                  <a:schemeClr val="accent2">
                    <a:lumMod val="50000"/>
                  </a:schemeClr>
                </a:solidFill>
              </a:rPr>
              <a:t>)</a:t>
            </a:r>
            <a:endParaRPr kumimoji="0" lang="en-US" altLang="zh-TW" sz="1400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TW" altLang="en-US" sz="1100" dirty="0" smtClean="0">
                <a:solidFill>
                  <a:schemeClr val="accent2">
                    <a:lumMod val="75000"/>
                  </a:schemeClr>
                </a:solidFill>
              </a:rPr>
              <a:t>進行中</a:t>
            </a:r>
            <a:endParaRPr lang="zh-TW" alt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5785287" y="2291047"/>
            <a:ext cx="5373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100" dirty="0" smtClean="0">
                <a:solidFill>
                  <a:schemeClr val="accent2">
                    <a:lumMod val="75000"/>
                  </a:schemeClr>
                </a:solidFill>
              </a:rPr>
              <a:t>12:23</a:t>
            </a:r>
            <a:endParaRPr lang="zh-TW" alt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6527964" y="2303008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100" dirty="0" smtClean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lang="zh-TW" alt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7012438" y="2296385"/>
            <a:ext cx="5373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100" dirty="0" smtClean="0">
                <a:solidFill>
                  <a:schemeClr val="accent2">
                    <a:lumMod val="75000"/>
                  </a:schemeClr>
                </a:solidFill>
              </a:rPr>
              <a:t>13:12</a:t>
            </a:r>
            <a:endParaRPr lang="zh-TW" alt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5135331" y="2296411"/>
            <a:ext cx="5373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100" dirty="0" smtClean="0">
                <a:solidFill>
                  <a:schemeClr val="accent2">
                    <a:lumMod val="75000"/>
                  </a:schemeClr>
                </a:solidFill>
              </a:rPr>
              <a:t>15:00</a:t>
            </a:r>
            <a:endParaRPr lang="zh-TW" alt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3878656" y="2303008"/>
            <a:ext cx="6543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100" dirty="0" smtClean="0">
                <a:solidFill>
                  <a:schemeClr val="accent2">
                    <a:lumMod val="75000"/>
                  </a:schemeClr>
                </a:solidFill>
              </a:rPr>
              <a:t>0h:17m</a:t>
            </a:r>
            <a:endParaRPr lang="zh-TW" alt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4606861" y="2296411"/>
            <a:ext cx="4090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100" dirty="0" smtClean="0">
                <a:solidFill>
                  <a:schemeClr val="accent2">
                    <a:lumMod val="75000"/>
                  </a:schemeClr>
                </a:solidFill>
              </a:rPr>
              <a:t>--:--</a:t>
            </a:r>
            <a:endParaRPr lang="zh-TW" alt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59799" y="259305"/>
            <a:ext cx="3081450" cy="2320609"/>
          </a:xfrm>
          <a:prstGeom prst="rect">
            <a:avLst/>
          </a:prstGeom>
          <a:solidFill>
            <a:srgbClr val="F4E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>
                <a:solidFill>
                  <a:srgbClr val="C00000"/>
                </a:solidFill>
              </a:rPr>
              <a:t>Baby Care APP</a:t>
            </a:r>
            <a:endParaRPr lang="zh-TW" altLang="en-US" sz="3600" dirty="0">
              <a:solidFill>
                <a:srgbClr val="C00000"/>
              </a:solidFill>
            </a:endParaRPr>
          </a:p>
        </p:txBody>
      </p:sp>
      <p:pic>
        <p:nvPicPr>
          <p:cNvPr id="40" name="圖片 3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42" y="3050466"/>
            <a:ext cx="2870364" cy="28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3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200" y="259305"/>
            <a:ext cx="3729933" cy="621655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017" y="259305"/>
            <a:ext cx="3729933" cy="621655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59799" y="259305"/>
            <a:ext cx="3081450" cy="2320609"/>
          </a:xfrm>
          <a:prstGeom prst="rect">
            <a:avLst/>
          </a:prstGeom>
          <a:solidFill>
            <a:srgbClr val="F4E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rgbClr val="C00000"/>
                </a:solidFill>
              </a:rPr>
              <a:t>Baby Care APP</a:t>
            </a:r>
            <a:endParaRPr lang="zh-TW" altLang="en-US" sz="3600" dirty="0">
              <a:solidFill>
                <a:srgbClr val="C0000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42" y="3050466"/>
            <a:ext cx="2870364" cy="28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47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3867200" y="259305"/>
            <a:ext cx="3729934" cy="6216556"/>
            <a:chOff x="137266" y="4109411"/>
            <a:chExt cx="3729934" cy="6216556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266" y="4109411"/>
              <a:ext cx="3729934" cy="6216556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971"/>
            <a:stretch/>
          </p:blipFill>
          <p:spPr>
            <a:xfrm>
              <a:off x="137564" y="4412763"/>
              <a:ext cx="560565" cy="552871"/>
            </a:xfrm>
            <a:prstGeom prst="rect">
              <a:avLst/>
            </a:prstGeom>
          </p:spPr>
        </p:pic>
      </p:grp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016" y="259305"/>
            <a:ext cx="3729933" cy="621655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59799" y="259305"/>
            <a:ext cx="3081450" cy="2320609"/>
          </a:xfrm>
          <a:prstGeom prst="rect">
            <a:avLst/>
          </a:prstGeom>
          <a:solidFill>
            <a:srgbClr val="F4E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rgbClr val="C00000"/>
                </a:solidFill>
              </a:rPr>
              <a:t>Baby Care APP</a:t>
            </a:r>
            <a:endParaRPr lang="zh-TW" altLang="en-US" sz="3600" dirty="0">
              <a:solidFill>
                <a:srgbClr val="C00000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42" y="3050466"/>
            <a:ext cx="2870364" cy="28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0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64" y="1336471"/>
            <a:ext cx="11778018" cy="542675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61828" y="259306"/>
            <a:ext cx="11634554" cy="687752"/>
          </a:xfrm>
          <a:prstGeom prst="rect">
            <a:avLst/>
          </a:prstGeom>
          <a:solidFill>
            <a:srgbClr val="F4E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rgbClr val="C00000"/>
                </a:solidFill>
              </a:rPr>
              <a:t>Baby Care APP</a:t>
            </a:r>
            <a:r>
              <a:rPr lang="zh-TW" altLang="en-US" sz="3600" dirty="0">
                <a:solidFill>
                  <a:srgbClr val="C00000"/>
                </a:solidFill>
              </a:rPr>
              <a:t>   裁圖</a:t>
            </a:r>
          </a:p>
        </p:txBody>
      </p:sp>
    </p:spTree>
    <p:extLst>
      <p:ext uri="{BB962C8B-B14F-4D97-AF65-F5344CB8AC3E}">
        <p14:creationId xmlns:p14="http://schemas.microsoft.com/office/powerpoint/2010/main" val="251063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552" y="392658"/>
            <a:ext cx="1714500" cy="1143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552" y="1726727"/>
            <a:ext cx="9753600" cy="47625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152633" y="392658"/>
            <a:ext cx="7806519" cy="1143000"/>
          </a:xfrm>
          <a:prstGeom prst="rect">
            <a:avLst/>
          </a:prstGeom>
          <a:solidFill>
            <a:srgbClr val="F4E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rgbClr val="C00000"/>
                </a:solidFill>
              </a:rPr>
              <a:t>Google Play </a:t>
            </a:r>
            <a:r>
              <a:rPr lang="zh-TW" altLang="en-US" sz="3600" dirty="0">
                <a:solidFill>
                  <a:srgbClr val="C00000"/>
                </a:solidFill>
              </a:rPr>
              <a:t>上架用宣傳圖</a:t>
            </a:r>
          </a:p>
        </p:txBody>
      </p:sp>
    </p:spTree>
    <p:extLst>
      <p:ext uri="{BB962C8B-B14F-4D97-AF65-F5344CB8AC3E}">
        <p14:creationId xmlns:p14="http://schemas.microsoft.com/office/powerpoint/2010/main" val="157778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70940" y="834071"/>
            <a:ext cx="8024933" cy="577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454916" y="690055"/>
            <a:ext cx="3528392" cy="58595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5219112" y="2940511"/>
            <a:ext cx="2114246" cy="782984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 smtClean="0"/>
              <a:t>選單原規劃是</a:t>
            </a:r>
            <a:endParaRPr lang="en-US" altLang="zh-TW" dirty="0" smtClean="0"/>
          </a:p>
          <a:p>
            <a:r>
              <a:rPr lang="zh-TW" altLang="en-US" dirty="0" smtClean="0"/>
              <a:t>往下展滑出子選項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983308" y="3930415"/>
            <a:ext cx="4896544" cy="2619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8575248" y="3282343"/>
            <a:ext cx="3120625" cy="782984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 smtClean="0"/>
              <a:t>監控功能原規劃為</a:t>
            </a:r>
            <a:endParaRPr lang="en-US" altLang="zh-TW" dirty="0" smtClean="0"/>
          </a:p>
          <a:p>
            <a:r>
              <a:rPr lang="zh-TW" altLang="en-US" dirty="0" smtClean="0"/>
              <a:t>從側邊選單拉出內容面板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3454916" y="148869"/>
            <a:ext cx="2618080" cy="504056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 smtClean="0"/>
              <a:t>他人</a:t>
            </a:r>
            <a:r>
              <a:rPr lang="zh-TW" altLang="en-US" dirty="0"/>
              <a:t>提供</a:t>
            </a:r>
            <a:r>
              <a:rPr lang="zh-TW" altLang="en-US" dirty="0" smtClean="0"/>
              <a:t>的 </a:t>
            </a:r>
            <a:r>
              <a:rPr lang="en-US" altLang="zh-TW" dirty="0" smtClean="0"/>
              <a:t>UI</a:t>
            </a:r>
            <a:r>
              <a:rPr lang="zh-TW" altLang="en-US" dirty="0" smtClean="0"/>
              <a:t> </a:t>
            </a:r>
            <a:r>
              <a:rPr lang="en-US" altLang="zh-TW" dirty="0" smtClean="0"/>
              <a:t>flow </a:t>
            </a:r>
            <a:r>
              <a:rPr lang="zh-TW" altLang="en-US" dirty="0" smtClean="0"/>
              <a:t>規劃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82" y="448574"/>
            <a:ext cx="1103043" cy="1103043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397082" y="1776690"/>
            <a:ext cx="227737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+mn-ea"/>
              </a:rPr>
              <a:t>Baby Monitor</a:t>
            </a:r>
            <a:r>
              <a:rPr lang="zh-TW" altLang="en-US" sz="2400" dirty="0" smtClean="0">
                <a:latin typeface="+mn-ea"/>
              </a:rPr>
              <a:t> </a:t>
            </a:r>
            <a:endParaRPr lang="en-US" altLang="zh-TW" sz="2400" dirty="0">
              <a:latin typeface="+mn-ea"/>
            </a:endParaRPr>
          </a:p>
          <a:p>
            <a:endParaRPr lang="en-US" altLang="zh-TW" sz="2400" dirty="0" smtClean="0">
              <a:latin typeface="+mn-ea"/>
            </a:endParaRPr>
          </a:p>
          <a:p>
            <a:r>
              <a:rPr lang="zh-TW" altLang="en-US" dirty="0">
                <a:latin typeface="+mn-ea"/>
              </a:rPr>
              <a:t>監控寶寶睡眠的</a:t>
            </a:r>
            <a:r>
              <a:rPr lang="en-US" altLang="zh-TW" dirty="0">
                <a:latin typeface="+mn-ea"/>
              </a:rPr>
              <a:t>APP</a:t>
            </a:r>
            <a:r>
              <a:rPr lang="zh-TW" altLang="en-US" dirty="0">
                <a:latin typeface="+mn-ea"/>
              </a:rPr>
              <a:t>，可播放音樂及對寶寶</a:t>
            </a:r>
            <a:r>
              <a:rPr lang="zh-TW" altLang="en-US" dirty="0" smtClean="0">
                <a:latin typeface="+mn-ea"/>
              </a:rPr>
              <a:t>說話</a:t>
            </a:r>
            <a:endParaRPr lang="en-US" altLang="zh-TW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391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82" y="1837436"/>
            <a:ext cx="2183003" cy="32780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841" y="1837436"/>
            <a:ext cx="2183003" cy="327803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600" y="1837436"/>
            <a:ext cx="2175939" cy="327803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4243" y="1837436"/>
            <a:ext cx="2204198" cy="327803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0350" y="1837436"/>
            <a:ext cx="2175939" cy="327803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82" y="448574"/>
            <a:ext cx="1103043" cy="1103043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570007" y="448574"/>
            <a:ext cx="900823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latin typeface="+mn-ea"/>
              </a:rPr>
              <a:t>Baby Monitor</a:t>
            </a:r>
            <a:r>
              <a:rPr lang="zh-TW" altLang="en-US" sz="2400" dirty="0" smtClean="0">
                <a:latin typeface="+mn-ea"/>
              </a:rPr>
              <a:t> </a:t>
            </a:r>
            <a:r>
              <a:rPr lang="en-US" altLang="zh-TW" sz="2400" dirty="0" smtClean="0">
                <a:latin typeface="+mn-ea"/>
              </a:rPr>
              <a:t>( </a:t>
            </a:r>
            <a:r>
              <a:rPr lang="zh-TW" altLang="en-US" sz="2400" dirty="0" smtClean="0">
                <a:latin typeface="+mn-ea"/>
              </a:rPr>
              <a:t>監控寶寶睡眠的</a:t>
            </a:r>
            <a:r>
              <a:rPr lang="en-US" altLang="zh-TW" sz="2400" dirty="0" smtClean="0">
                <a:latin typeface="+mn-ea"/>
              </a:rPr>
              <a:t>APP</a:t>
            </a:r>
            <a:r>
              <a:rPr lang="zh-TW" altLang="en-US" sz="2400" dirty="0" smtClean="0">
                <a:latin typeface="+mn-ea"/>
              </a:rPr>
              <a:t>，可播放音樂及對寶寶說話</a:t>
            </a:r>
            <a:r>
              <a:rPr lang="en-US" altLang="zh-TW" sz="2400" dirty="0" smtClean="0">
                <a:latin typeface="+mn-ea"/>
              </a:rPr>
              <a:t> )</a:t>
            </a:r>
          </a:p>
          <a:p>
            <a:endParaRPr lang="en-US" altLang="zh-TW" dirty="0" smtClean="0">
              <a:latin typeface="+mn-ea"/>
            </a:endParaRPr>
          </a:p>
        </p:txBody>
      </p:sp>
      <p:sp>
        <p:nvSpPr>
          <p:cNvPr id="12" name="左中括弧 11"/>
          <p:cNvSpPr/>
          <p:nvPr/>
        </p:nvSpPr>
        <p:spPr>
          <a:xfrm rot="16200000">
            <a:off x="3682318" y="1963667"/>
            <a:ext cx="152335" cy="6660107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2892670" y="5471966"/>
            <a:ext cx="21291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400" dirty="0" smtClean="0">
                <a:solidFill>
                  <a:srgbClr val="0070C0"/>
                </a:solidFill>
              </a:rPr>
              <a:t>畫面一 </a:t>
            </a:r>
            <a:r>
              <a:rPr lang="en-US" altLang="zh-TW" sz="1400" dirty="0" smtClean="0">
                <a:solidFill>
                  <a:srgbClr val="0070C0"/>
                </a:solidFill>
              </a:rPr>
              <a:t>(</a:t>
            </a:r>
            <a:r>
              <a:rPr lang="zh-TW" altLang="en-US" sz="1400" dirty="0" smtClean="0">
                <a:solidFill>
                  <a:srgbClr val="0070C0"/>
                </a:solidFill>
              </a:rPr>
              <a:t>動畫開啟次選單</a:t>
            </a:r>
            <a:r>
              <a:rPr lang="en-US" altLang="zh-TW" sz="1400" dirty="0" smtClean="0">
                <a:solidFill>
                  <a:srgbClr val="0070C0"/>
                </a:solidFill>
              </a:rPr>
              <a:t>)</a:t>
            </a:r>
            <a:endParaRPr lang="zh-TW" altLang="en-US" sz="1400" dirty="0">
              <a:solidFill>
                <a:srgbClr val="0070C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937848" y="5471965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400" dirty="0" smtClean="0">
                <a:solidFill>
                  <a:srgbClr val="0070C0"/>
                </a:solidFill>
              </a:rPr>
              <a:t>畫面</a:t>
            </a:r>
            <a:r>
              <a:rPr lang="zh-TW" altLang="en-US" sz="1400" dirty="0">
                <a:solidFill>
                  <a:srgbClr val="0070C0"/>
                </a:solidFill>
              </a:rPr>
              <a:t>二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10166681" y="547196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400" dirty="0" smtClean="0">
                <a:solidFill>
                  <a:srgbClr val="0070C0"/>
                </a:solidFill>
              </a:rPr>
              <a:t>畫面三</a:t>
            </a:r>
            <a:endParaRPr lang="zh-TW" altLang="en-US" sz="1400" dirty="0">
              <a:solidFill>
                <a:srgbClr val="0070C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660621" y="1000095"/>
            <a:ext cx="2618080" cy="504056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 smtClean="0"/>
              <a:t>我的</a:t>
            </a:r>
            <a:r>
              <a:rPr lang="en-US" altLang="zh-TW" dirty="0" smtClean="0"/>
              <a:t>UI</a:t>
            </a:r>
            <a:r>
              <a:rPr lang="zh-TW" altLang="en-US" dirty="0" smtClean="0"/>
              <a:t>改良設計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603085" y="5857379"/>
            <a:ext cx="2760454" cy="603814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改良選單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簡潔呈現 </a:t>
            </a:r>
            <a:r>
              <a:rPr lang="en-US" altLang="zh-TW" dirty="0" smtClean="0"/>
              <a:t>+</a:t>
            </a:r>
            <a:r>
              <a:rPr lang="zh-TW" altLang="en-US" dirty="0" smtClean="0"/>
              <a:t> 展開動畫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7164243" y="5857378"/>
            <a:ext cx="4452046" cy="603815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改良為更直覺簡易的設計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功能按鈕擺放兩側，直接點擊切換畫面</a:t>
            </a:r>
            <a:endParaRPr lang="zh-TW" altLang="en-US" dirty="0"/>
          </a:p>
        </p:txBody>
      </p:sp>
      <p:sp>
        <p:nvSpPr>
          <p:cNvPr id="19" name="橢圓 18">
            <a:hlinkClick r:id="rId8"/>
          </p:cNvPr>
          <p:cNvSpPr/>
          <p:nvPr/>
        </p:nvSpPr>
        <p:spPr>
          <a:xfrm>
            <a:off x="5125294" y="5538192"/>
            <a:ext cx="1820517" cy="1319808"/>
          </a:xfrm>
          <a:prstGeom prst="ellipse">
            <a:avLst/>
          </a:prstGeom>
          <a:solidFill>
            <a:srgbClr val="008000"/>
          </a:solidFill>
          <a:ln w="1270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/>
              <a:t>點我前往</a:t>
            </a:r>
            <a:endParaRPr lang="en-US" altLang="zh-TW" sz="2000" b="1" dirty="0" smtClean="0"/>
          </a:p>
          <a:p>
            <a:pPr algn="ctr"/>
            <a:r>
              <a:rPr lang="zh-TW" altLang="en-US" sz="2000" b="1" dirty="0" smtClean="0"/>
              <a:t>操作 </a:t>
            </a:r>
            <a:r>
              <a:rPr lang="en-US" altLang="zh-TW" sz="2000" b="1" dirty="0" smtClean="0"/>
              <a:t>demo</a:t>
            </a:r>
            <a:endParaRPr lang="en-US" altLang="zh-TW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144451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82" y="1979169"/>
            <a:ext cx="10895095" cy="45974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82" y="448574"/>
            <a:ext cx="1103043" cy="1103043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570007" y="448574"/>
            <a:ext cx="59939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latin typeface="+mn-ea"/>
              </a:rPr>
              <a:t>Baby Monitor</a:t>
            </a:r>
          </a:p>
          <a:p>
            <a:endParaRPr lang="en-US" altLang="zh-TW" dirty="0" smtClean="0">
              <a:latin typeface="+mn-ea"/>
            </a:endParaRPr>
          </a:p>
          <a:p>
            <a:r>
              <a:rPr lang="zh-TW" altLang="en-US" dirty="0" smtClean="0">
                <a:latin typeface="+mn-ea"/>
              </a:rPr>
              <a:t>裁圖</a:t>
            </a:r>
            <a:endParaRPr lang="en-US" altLang="zh-TW" dirty="0" smtClean="0">
              <a:latin typeface="+mn-ea"/>
            </a:endParaRPr>
          </a:p>
          <a:p>
            <a:r>
              <a:rPr lang="zh-TW" altLang="en-US" sz="1200" dirty="0" smtClean="0">
                <a:latin typeface="+mn-ea"/>
              </a:rPr>
              <a:t>因為程式那邊要依據使用者所選的主題配色來替圖片上色，所以裁圖改採用</a:t>
            </a:r>
            <a:r>
              <a:rPr lang="en-US" altLang="zh-TW" sz="1200" dirty="0" smtClean="0">
                <a:latin typeface="+mn-ea"/>
              </a:rPr>
              <a:t>Alpha</a:t>
            </a:r>
            <a:r>
              <a:rPr lang="zh-TW" altLang="en-US" sz="1200" dirty="0" smtClean="0">
                <a:latin typeface="+mn-ea"/>
              </a:rPr>
              <a:t>方式</a:t>
            </a:r>
            <a:endParaRPr lang="en-US" altLang="zh-TW" sz="12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1866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382" y="484085"/>
            <a:ext cx="4227474" cy="280948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741" y="470437"/>
            <a:ext cx="4227473" cy="281610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383" y="3516162"/>
            <a:ext cx="4227473" cy="281610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772741" y="3516163"/>
            <a:ext cx="4227473" cy="2816107"/>
          </a:xfrm>
          <a:prstGeom prst="rect">
            <a:avLst/>
          </a:prstGeom>
          <a:solidFill>
            <a:srgbClr val="263D5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>
                <a:latin typeface="+mn-ea"/>
              </a:rPr>
              <a:t>遙控</a:t>
            </a:r>
            <a:r>
              <a:rPr lang="zh-TW" altLang="en-US" sz="4000" dirty="0" smtClean="0">
                <a:latin typeface="+mn-ea"/>
              </a:rPr>
              <a:t>相機</a:t>
            </a:r>
            <a:endParaRPr lang="en-US" altLang="zh-TW" sz="4000" dirty="0" smtClean="0">
              <a:latin typeface="+mn-ea"/>
            </a:endParaRPr>
          </a:p>
          <a:p>
            <a:pPr algn="ctr"/>
            <a:endParaRPr lang="en-US" altLang="zh-TW" dirty="0" smtClean="0">
              <a:latin typeface="+mn-ea"/>
            </a:endParaRPr>
          </a:p>
          <a:p>
            <a:pPr algn="ctr"/>
            <a:r>
              <a:rPr lang="zh-TW" altLang="en-US" dirty="0" smtClean="0">
                <a:latin typeface="+mn-ea"/>
              </a:rPr>
              <a:t>裝</a:t>
            </a:r>
            <a:r>
              <a:rPr lang="zh-TW" altLang="en-US" dirty="0">
                <a:latin typeface="+mn-ea"/>
              </a:rPr>
              <a:t>在</a:t>
            </a:r>
            <a:r>
              <a:rPr lang="zh-TW" altLang="en-US" dirty="0" smtClean="0">
                <a:latin typeface="+mn-ea"/>
              </a:rPr>
              <a:t>手機的</a:t>
            </a:r>
            <a:r>
              <a:rPr lang="en-US" altLang="zh-TW" dirty="0" smtClean="0">
                <a:latin typeface="+mn-ea"/>
              </a:rPr>
              <a:t>APP</a:t>
            </a:r>
          </a:p>
          <a:p>
            <a:pPr algn="ctr"/>
            <a:r>
              <a:rPr lang="zh-TW" altLang="en-US" dirty="0" smtClean="0">
                <a:latin typeface="+mn-ea"/>
              </a:rPr>
              <a:t>用</a:t>
            </a:r>
            <a:r>
              <a:rPr lang="zh-TW" altLang="en-US" dirty="0">
                <a:latin typeface="+mn-ea"/>
              </a:rPr>
              <a:t>來</a:t>
            </a:r>
            <a:r>
              <a:rPr lang="zh-TW" altLang="en-US" dirty="0" smtClean="0">
                <a:latin typeface="+mn-ea"/>
              </a:rPr>
              <a:t>遙控遠處的相機裝置</a:t>
            </a:r>
            <a:endParaRPr lang="zh-TW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8010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740" y="470319"/>
            <a:ext cx="4227473" cy="281610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579" y="470318"/>
            <a:ext cx="4227473" cy="281610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578" y="3522789"/>
            <a:ext cx="4227474" cy="280948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772741" y="3516163"/>
            <a:ext cx="4227473" cy="2816107"/>
          </a:xfrm>
          <a:prstGeom prst="rect">
            <a:avLst/>
          </a:prstGeom>
          <a:solidFill>
            <a:srgbClr val="263D5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>
                <a:latin typeface="+mn-ea"/>
              </a:rPr>
              <a:t>遙控</a:t>
            </a:r>
            <a:r>
              <a:rPr lang="zh-TW" altLang="en-US" sz="4000" dirty="0" smtClean="0">
                <a:latin typeface="+mn-ea"/>
              </a:rPr>
              <a:t>相機</a:t>
            </a:r>
            <a:endParaRPr lang="en-US" altLang="zh-TW" sz="4000" dirty="0" smtClean="0">
              <a:latin typeface="+mn-ea"/>
            </a:endParaRPr>
          </a:p>
          <a:p>
            <a:pPr algn="ctr"/>
            <a:endParaRPr lang="en-US" altLang="zh-TW" dirty="0" smtClean="0">
              <a:latin typeface="+mn-ea"/>
            </a:endParaRPr>
          </a:p>
          <a:p>
            <a:pPr algn="ctr"/>
            <a:r>
              <a:rPr lang="zh-TW" altLang="en-US" dirty="0" smtClean="0">
                <a:latin typeface="+mn-ea"/>
              </a:rPr>
              <a:t>裝</a:t>
            </a:r>
            <a:r>
              <a:rPr lang="zh-TW" altLang="en-US" dirty="0">
                <a:latin typeface="+mn-ea"/>
              </a:rPr>
              <a:t>在</a:t>
            </a:r>
            <a:r>
              <a:rPr lang="zh-TW" altLang="en-US" dirty="0" smtClean="0">
                <a:latin typeface="+mn-ea"/>
              </a:rPr>
              <a:t>手機的</a:t>
            </a:r>
            <a:r>
              <a:rPr lang="en-US" altLang="zh-TW" dirty="0" smtClean="0">
                <a:latin typeface="+mn-ea"/>
              </a:rPr>
              <a:t>APP</a:t>
            </a:r>
          </a:p>
          <a:p>
            <a:pPr algn="ctr"/>
            <a:r>
              <a:rPr lang="zh-TW" altLang="en-US" dirty="0" smtClean="0">
                <a:latin typeface="+mn-ea"/>
              </a:rPr>
              <a:t>用</a:t>
            </a:r>
            <a:r>
              <a:rPr lang="zh-TW" altLang="en-US" dirty="0">
                <a:latin typeface="+mn-ea"/>
              </a:rPr>
              <a:t>來</a:t>
            </a:r>
            <a:r>
              <a:rPr lang="zh-TW" altLang="en-US" dirty="0" smtClean="0">
                <a:latin typeface="+mn-ea"/>
              </a:rPr>
              <a:t>遙控遠處的相機裝置</a:t>
            </a:r>
            <a:endParaRPr lang="zh-TW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5760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85386" y="781235"/>
            <a:ext cx="3577181" cy="5223203"/>
          </a:xfrm>
          <a:prstGeom prst="rect">
            <a:avLst/>
          </a:prstGeom>
          <a:solidFill>
            <a:srgbClr val="263D5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/>
              <a:t>遙控</a:t>
            </a:r>
            <a:r>
              <a:rPr lang="zh-TW" altLang="en-US" sz="4000" dirty="0" smtClean="0"/>
              <a:t>相機</a:t>
            </a:r>
            <a:endParaRPr lang="en-US" altLang="zh-TW" sz="4000" dirty="0" smtClean="0"/>
          </a:p>
          <a:p>
            <a:pPr algn="ctr"/>
            <a:endParaRPr lang="en-US" altLang="zh-TW" dirty="0" smtClean="0"/>
          </a:p>
          <a:p>
            <a:pPr algn="ctr"/>
            <a:r>
              <a:rPr lang="zh-TW" altLang="en-US" dirty="0" smtClean="0"/>
              <a:t>裁圖一覽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796" y="749535"/>
            <a:ext cx="7377390" cy="583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6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946" y="781235"/>
            <a:ext cx="7276708" cy="522320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85386" y="781235"/>
            <a:ext cx="3577181" cy="5223203"/>
          </a:xfrm>
          <a:prstGeom prst="rect">
            <a:avLst/>
          </a:prstGeom>
          <a:solidFill>
            <a:srgbClr val="263D5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/>
              <a:t>遙控</a:t>
            </a:r>
            <a:r>
              <a:rPr lang="zh-TW" altLang="en-US" sz="4000" dirty="0" smtClean="0"/>
              <a:t>相機</a:t>
            </a:r>
            <a:endParaRPr lang="en-US" altLang="zh-TW" sz="4000" dirty="0" smtClean="0"/>
          </a:p>
          <a:p>
            <a:pPr algn="ctr"/>
            <a:endParaRPr lang="en-US" altLang="zh-TW" dirty="0" smtClean="0"/>
          </a:p>
          <a:p>
            <a:pPr algn="ctr"/>
            <a:r>
              <a:rPr lang="zh-TW" altLang="en-US" dirty="0" smtClean="0"/>
              <a:t>裁圖一覽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870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485" y="457570"/>
            <a:ext cx="3342857" cy="594285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123" y="457570"/>
            <a:ext cx="3352381" cy="594285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35261" y="457570"/>
            <a:ext cx="3904726" cy="59428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 smtClean="0">
                <a:latin typeface="+mn-ea"/>
              </a:rPr>
              <a:t>燈泡及音量控制</a:t>
            </a:r>
            <a:endParaRPr lang="en-US" altLang="zh-TW" dirty="0" smtClean="0">
              <a:latin typeface="+mn-ea"/>
            </a:endParaRPr>
          </a:p>
          <a:p>
            <a:pPr algn="ctr"/>
            <a:endParaRPr lang="en-US" altLang="zh-TW" dirty="0" smtClean="0">
              <a:latin typeface="+mn-ea"/>
            </a:endParaRPr>
          </a:p>
          <a:p>
            <a:pPr algn="ctr"/>
            <a:r>
              <a:rPr lang="zh-TW" altLang="en-US" dirty="0" smtClean="0">
                <a:latin typeface="+mn-ea"/>
              </a:rPr>
              <a:t>這個燈泡產品可以播放音樂，</a:t>
            </a:r>
            <a:endParaRPr lang="en-US" altLang="zh-TW" dirty="0" smtClean="0">
              <a:latin typeface="+mn-ea"/>
            </a:endParaRPr>
          </a:p>
          <a:p>
            <a:pPr algn="ctr"/>
            <a:r>
              <a:rPr lang="zh-TW" altLang="en-US" dirty="0" smtClean="0">
                <a:latin typeface="+mn-ea"/>
              </a:rPr>
              <a:t>因此</a:t>
            </a:r>
            <a:r>
              <a:rPr lang="en-US" altLang="zh-TW" dirty="0" smtClean="0">
                <a:latin typeface="+mn-ea"/>
              </a:rPr>
              <a:t>APP</a:t>
            </a:r>
            <a:r>
              <a:rPr lang="zh-TW" altLang="en-US" dirty="0" smtClean="0">
                <a:latin typeface="+mn-ea"/>
              </a:rPr>
              <a:t>除了要控制燈光亮度，</a:t>
            </a:r>
            <a:endParaRPr lang="en-US" altLang="zh-TW" dirty="0" smtClean="0">
              <a:latin typeface="+mn-ea"/>
            </a:endParaRPr>
          </a:p>
          <a:p>
            <a:pPr algn="ctr"/>
            <a:r>
              <a:rPr lang="zh-TW" altLang="en-US" dirty="0" smtClean="0">
                <a:latin typeface="+mn-ea"/>
              </a:rPr>
              <a:t>也要有音樂的簡易播放介面。</a:t>
            </a:r>
            <a:endParaRPr lang="en-US" altLang="zh-TW" dirty="0" smtClean="0">
              <a:latin typeface="+mn-ea"/>
            </a:endParaRPr>
          </a:p>
          <a:p>
            <a:pPr algn="ctr"/>
            <a:endParaRPr lang="en-US" altLang="zh-TW" dirty="0">
              <a:latin typeface="+mn-ea"/>
            </a:endParaRPr>
          </a:p>
          <a:p>
            <a:pPr algn="ctr"/>
            <a:r>
              <a:rPr lang="zh-TW" altLang="en-US" dirty="0" smtClean="0">
                <a:latin typeface="+mn-ea"/>
              </a:rPr>
              <a:t>此為一個 </a:t>
            </a:r>
            <a:r>
              <a:rPr lang="en-US" altLang="zh-TW" dirty="0" smtClean="0">
                <a:latin typeface="+mn-ea"/>
              </a:rPr>
              <a:t>DEMO</a:t>
            </a:r>
            <a:r>
              <a:rPr lang="zh-TW" altLang="en-US" dirty="0" smtClean="0">
                <a:latin typeface="+mn-ea"/>
              </a:rPr>
              <a:t> </a:t>
            </a:r>
            <a:r>
              <a:rPr lang="en-US" altLang="zh-TW" dirty="0" smtClean="0">
                <a:latin typeface="+mn-ea"/>
              </a:rPr>
              <a:t>APP</a:t>
            </a:r>
            <a:r>
              <a:rPr lang="zh-TW" altLang="en-US" dirty="0" smtClean="0">
                <a:latin typeface="+mn-ea"/>
              </a:rPr>
              <a:t> 的畫面</a:t>
            </a:r>
            <a:endParaRPr lang="zh-TW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0731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308</Words>
  <Application>Microsoft Office PowerPoint</Application>
  <PresentationFormat>自訂</PresentationFormat>
  <Paragraphs>91</Paragraphs>
  <Slides>19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0" baseType="lpstr"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郁淳 Jill</dc:creator>
  <cp:lastModifiedBy>jill</cp:lastModifiedBy>
  <cp:revision>38</cp:revision>
  <dcterms:created xsi:type="dcterms:W3CDTF">2014-07-29T05:16:36Z</dcterms:created>
  <dcterms:modified xsi:type="dcterms:W3CDTF">2015-04-20T19:07:20Z</dcterms:modified>
</cp:coreProperties>
</file>